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8" r:id="rId1"/>
  </p:sldMasterIdLst>
  <p:notesMasterIdLst>
    <p:notesMasterId r:id="rId12"/>
  </p:notesMasterIdLst>
  <p:sldIdLst>
    <p:sldId id="261" r:id="rId2"/>
    <p:sldId id="263" r:id="rId3"/>
    <p:sldId id="264" r:id="rId4"/>
    <p:sldId id="265" r:id="rId5"/>
    <p:sldId id="266" r:id="rId6"/>
    <p:sldId id="268" r:id="rId7"/>
    <p:sldId id="269" r:id="rId8"/>
    <p:sldId id="270" r:id="rId9"/>
    <p:sldId id="272" r:id="rId10"/>
    <p:sldId id="259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424" autoAdjust="0"/>
    <p:restoredTop sz="94343" autoAdjust="0"/>
  </p:normalViewPr>
  <p:slideViewPr>
    <p:cSldViewPr snapToGrid="0">
      <p:cViewPr varScale="1">
        <p:scale>
          <a:sx n="69" d="100"/>
          <a:sy n="69" d="100"/>
        </p:scale>
        <p:origin x="396" y="6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979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FDEB35-4585-4CE4-9E48-A63F91925BEE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B457E7-AF9E-49AB-A7E8-87B4C81AB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077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B457E7-AF9E-49AB-A7E8-87B4C81AB92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5747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596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056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6010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5818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2539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0264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7589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2217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395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880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922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651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156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023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329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08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406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097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  <p:sldLayoutId id="2147483870" r:id="rId12"/>
    <p:sldLayoutId id="2147483871" r:id="rId13"/>
    <p:sldLayoutId id="2147483872" r:id="rId14"/>
    <p:sldLayoutId id="2147483873" r:id="rId15"/>
    <p:sldLayoutId id="2147483874" r:id="rId16"/>
    <p:sldLayoutId id="214748387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WSl1cVCpBF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Physics 1 – Aug 30, 2019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P3 Challenge –  In detail, how does one </a:t>
            </a:r>
            <a:r>
              <a:rPr lang="en-US" b="1" dirty="0" smtClean="0"/>
              <a:t>draw </a:t>
            </a:r>
            <a:r>
              <a:rPr lang="en-US" b="1" dirty="0"/>
              <a:t>a maximum slope line?</a:t>
            </a:r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r>
              <a:rPr lang="en-US" b="1" dirty="0" smtClean="0"/>
              <a:t>Assignment</a:t>
            </a:r>
            <a:r>
              <a:rPr lang="en-US" b="1" dirty="0"/>
              <a:t>: IB 2.1 1D Motion Practice Worksheet p </a:t>
            </a:r>
            <a:r>
              <a:rPr lang="en-US" b="1" dirty="0" smtClean="0"/>
              <a:t>1- 2 (1 physical sheet)</a:t>
            </a:r>
            <a:endParaRPr lang="en-US" b="1" dirty="0"/>
          </a:p>
          <a:p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IB 2.1 Motion</a:t>
            </a:r>
          </a:p>
          <a:p>
            <a:pPr lvl="1"/>
            <a:r>
              <a:rPr lang="en-US" b="1" dirty="0"/>
              <a:t>To describe and model 1D Motion with equations and graphs </a:t>
            </a:r>
          </a:p>
          <a:p>
            <a:r>
              <a:rPr lang="en-US" b="1" dirty="0"/>
              <a:t>Agenda for IB 2.1 Motion</a:t>
            </a:r>
          </a:p>
          <a:p>
            <a:pPr lvl="1"/>
            <a:r>
              <a:rPr lang="en-US" b="1" dirty="0"/>
              <a:t>Position, Displacement and Distance</a:t>
            </a:r>
          </a:p>
          <a:p>
            <a:pPr lvl="1"/>
            <a:r>
              <a:rPr lang="en-US" b="1" dirty="0"/>
              <a:t>Average speed, average velocity</a:t>
            </a:r>
          </a:p>
          <a:p>
            <a:pPr lvl="1"/>
            <a:r>
              <a:rPr lang="en-US" b="1" dirty="0"/>
              <a:t>Instantaneous velocity </a:t>
            </a:r>
          </a:p>
          <a:p>
            <a:pPr lvl="1"/>
            <a:r>
              <a:rPr lang="en-US" b="1" dirty="0" smtClean="0"/>
              <a:t>Acceleration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801091" y="3713018"/>
            <a:ext cx="26323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Hand in Graphing Lab, Attach Graph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4847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Exit Slip -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5062" y="2566713"/>
            <a:ext cx="8761412" cy="3416300"/>
          </a:xfrm>
        </p:spPr>
        <p:txBody>
          <a:bodyPr>
            <a:normAutofit fontScale="92500" lnSpcReduction="10000"/>
          </a:bodyPr>
          <a:lstStyle/>
          <a:p>
            <a:endParaRPr lang="en-US" b="1" dirty="0" smtClean="0"/>
          </a:p>
          <a:p>
            <a:r>
              <a:rPr lang="en-US" sz="2400" b="1" dirty="0" smtClean="0"/>
              <a:t>Exit Slip – Distinguish between velocity and speed. </a:t>
            </a:r>
            <a:endParaRPr lang="en-US" sz="2400" b="1" dirty="0"/>
          </a:p>
          <a:p>
            <a:endParaRPr lang="en-US" sz="2400" b="1" dirty="0"/>
          </a:p>
          <a:p>
            <a:endParaRPr lang="en-US" sz="2400" b="1" dirty="0" smtClean="0"/>
          </a:p>
          <a:p>
            <a:r>
              <a:rPr lang="en-US" sz="2400" b="1" dirty="0" smtClean="0"/>
              <a:t>What’s Due?  (Pending assignments to complete.)</a:t>
            </a:r>
          </a:p>
          <a:p>
            <a:pPr lvl="1"/>
            <a:r>
              <a:rPr lang="en-US" sz="2000" b="1" dirty="0" smtClean="0"/>
              <a:t>IB 2.1 1D Motion Practice Worksheet p 1- 2 (1 physical sheet)</a:t>
            </a:r>
          </a:p>
          <a:p>
            <a:r>
              <a:rPr lang="en-US" sz="2400" b="1" dirty="0" smtClean="0"/>
              <a:t>What’s Next?  (How to prepare for the next day)</a:t>
            </a:r>
          </a:p>
          <a:p>
            <a:pPr lvl="1"/>
            <a:r>
              <a:rPr lang="en-US" sz="2000" b="1" dirty="0" smtClean="0"/>
              <a:t>Study IB 2.1 (1 D) p35-37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05570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918981" y="2529953"/>
            <a:ext cx="8761412" cy="378772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2060"/>
                </a:solidFill>
                <a:hlinkClick r:id="rId3"/>
              </a:rPr>
              <a:t>https://www.youtube.com/watch?v=WSl1cVCpBFs</a:t>
            </a:r>
            <a:endParaRPr lang="en-US" b="1" dirty="0" smtClean="0">
              <a:solidFill>
                <a:srgbClr val="002060"/>
              </a:solidFill>
            </a:endParaRPr>
          </a:p>
          <a:p>
            <a:r>
              <a:rPr lang="en-US" b="1" dirty="0" smtClean="0"/>
              <a:t>Strategy: start as simple as possible</a:t>
            </a:r>
          </a:p>
          <a:p>
            <a:r>
              <a:rPr lang="en-US" b="1" u="sng" dirty="0" smtClean="0"/>
              <a:t>Point mass</a:t>
            </a:r>
            <a:r>
              <a:rPr lang="en-US" b="1" dirty="0" smtClean="0"/>
              <a:t>.</a:t>
            </a:r>
          </a:p>
          <a:p>
            <a:r>
              <a:rPr lang="en-US" b="1" dirty="0" smtClean="0"/>
              <a:t>Relative to some </a:t>
            </a:r>
            <a:r>
              <a:rPr lang="en-US" b="1" u="sng" dirty="0" smtClean="0"/>
              <a:t>frame of reference</a:t>
            </a:r>
            <a:r>
              <a:rPr lang="en-US" b="1" dirty="0" smtClean="0"/>
              <a:t>. (default: up down </a:t>
            </a:r>
            <a:r>
              <a:rPr lang="en-US" b="1" dirty="0" err="1" smtClean="0"/>
              <a:t>etc</a:t>
            </a:r>
            <a:r>
              <a:rPr lang="en-US" b="1" dirty="0" smtClean="0"/>
              <a:t>)</a:t>
            </a:r>
          </a:p>
          <a:p>
            <a:r>
              <a:rPr lang="en-US" b="1" dirty="0"/>
              <a:t>D</a:t>
            </a:r>
            <a:r>
              <a:rPr lang="en-US" b="1" dirty="0" smtClean="0"/>
              <a:t>efines the variable: </a:t>
            </a:r>
            <a:r>
              <a:rPr lang="en-US" b="1" u="sng" dirty="0" smtClean="0"/>
              <a:t>Position</a:t>
            </a:r>
          </a:p>
          <a:p>
            <a:r>
              <a:rPr lang="en-US" b="1" dirty="0" smtClean="0"/>
              <a:t>Restrain to move in </a:t>
            </a:r>
            <a:r>
              <a:rPr lang="en-US" b="1" u="sng" dirty="0" smtClean="0"/>
              <a:t>one dimension</a:t>
            </a:r>
            <a:r>
              <a:rPr lang="en-US" b="1" dirty="0" smtClean="0"/>
              <a:t>: the x dimension.  (or y or z)</a:t>
            </a:r>
          </a:p>
          <a:p>
            <a:r>
              <a:rPr lang="en-US" b="1" dirty="0" smtClean="0"/>
              <a:t>The reference position: </a:t>
            </a:r>
            <a:r>
              <a:rPr lang="en-US" b="1" u="sng" dirty="0" smtClean="0"/>
              <a:t>at the origin</a:t>
            </a:r>
            <a:r>
              <a:rPr lang="en-US" b="1" dirty="0" smtClean="0"/>
              <a:t>, </a:t>
            </a:r>
            <a:r>
              <a:rPr lang="en-US" b="1" u="sng" dirty="0" smtClean="0"/>
              <a:t>at rest</a:t>
            </a:r>
          </a:p>
          <a:p>
            <a:r>
              <a:rPr lang="en-US" b="1" dirty="0" smtClean="0"/>
              <a:t>Symbol: 	 </a:t>
            </a:r>
            <a:r>
              <a:rPr lang="en-US" dirty="0" smtClean="0"/>
              <a:t>x</a:t>
            </a:r>
            <a:r>
              <a:rPr lang="en-US" baseline="-25000" dirty="0" smtClean="0"/>
              <a:t>0</a:t>
            </a:r>
            <a:r>
              <a:rPr lang="en-US" b="1" dirty="0" smtClean="0"/>
              <a:t>. </a:t>
            </a:r>
          </a:p>
          <a:p>
            <a:r>
              <a:rPr lang="en-US" b="1" dirty="0" smtClean="0"/>
              <a:t>Unit: meter, m.    </a:t>
            </a:r>
            <a:r>
              <a:rPr lang="en-US" dirty="0"/>
              <a:t>x</a:t>
            </a:r>
            <a:r>
              <a:rPr lang="en-US" baseline="-25000" dirty="0" smtClean="0"/>
              <a:t>0</a:t>
            </a:r>
            <a:r>
              <a:rPr lang="en-US" dirty="0" smtClean="0"/>
              <a:t> </a:t>
            </a:r>
            <a:r>
              <a:rPr lang="en-US" b="1" dirty="0" smtClean="0"/>
              <a:t>= 0 m</a:t>
            </a:r>
          </a:p>
        </p:txBody>
      </p:sp>
      <p:grpSp>
        <p:nvGrpSpPr>
          <p:cNvPr id="30" name="Group 29"/>
          <p:cNvGrpSpPr/>
          <p:nvPr/>
        </p:nvGrpSpPr>
        <p:grpSpPr>
          <a:xfrm>
            <a:off x="7820890" y="2369127"/>
            <a:ext cx="2560320" cy="2560320"/>
            <a:chOff x="7820890" y="2369127"/>
            <a:chExt cx="2560320" cy="2560320"/>
          </a:xfrm>
        </p:grpSpPr>
        <p:cxnSp>
          <p:nvCxnSpPr>
            <p:cNvPr id="8" name="Straight Arrow Connector 7"/>
            <p:cNvCxnSpPr/>
            <p:nvPr/>
          </p:nvCxnSpPr>
          <p:spPr>
            <a:xfrm>
              <a:off x="9101050" y="2369127"/>
              <a:ext cx="0" cy="2560320"/>
            </a:xfrm>
            <a:prstGeom prst="straightConnector1">
              <a:avLst/>
            </a:prstGeom>
            <a:ln w="28575"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rot="13500000">
              <a:off x="9101050" y="2369127"/>
              <a:ext cx="0" cy="2560320"/>
            </a:xfrm>
            <a:prstGeom prst="straightConnector1">
              <a:avLst/>
            </a:prstGeom>
            <a:ln w="28575"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rot="16200000">
              <a:off x="9101050" y="2369127"/>
              <a:ext cx="0" cy="2560320"/>
            </a:xfrm>
            <a:prstGeom prst="straightConnector1">
              <a:avLst/>
            </a:prstGeom>
            <a:ln w="28575"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1" name="Oval 10"/>
            <p:cNvSpPr/>
            <p:nvPr/>
          </p:nvSpPr>
          <p:spPr>
            <a:xfrm>
              <a:off x="9038705" y="3586942"/>
              <a:ext cx="124691" cy="124691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7" name="Picture 1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344232" y="468436"/>
            <a:ext cx="4360644" cy="1760114"/>
          </a:xfrm>
          <a:prstGeom prst="rect">
            <a:avLst/>
          </a:prstGeom>
        </p:spPr>
      </p:pic>
      <p:grpSp>
        <p:nvGrpSpPr>
          <p:cNvPr id="29" name="Group 28"/>
          <p:cNvGrpSpPr/>
          <p:nvPr/>
        </p:nvGrpSpPr>
        <p:grpSpPr>
          <a:xfrm>
            <a:off x="5666239" y="1528226"/>
            <a:ext cx="1724445" cy="899001"/>
            <a:chOff x="5666239" y="2422443"/>
            <a:chExt cx="1724445" cy="899001"/>
          </a:xfrm>
        </p:grpSpPr>
        <p:sp>
          <p:nvSpPr>
            <p:cNvPr id="20" name="Arc 19"/>
            <p:cNvSpPr/>
            <p:nvPr/>
          </p:nvSpPr>
          <p:spPr>
            <a:xfrm flipH="1">
              <a:off x="5753613" y="2422443"/>
              <a:ext cx="1637071" cy="899001"/>
            </a:xfrm>
            <a:prstGeom prst="arc">
              <a:avLst>
                <a:gd name="adj1" fmla="val 11148794"/>
                <a:gd name="adj2" fmla="val 0"/>
              </a:avLst>
            </a:prstGeom>
            <a:ln w="38100">
              <a:headEnd type="triangl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5666239" y="2810197"/>
              <a:ext cx="124691" cy="124691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Oval 24"/>
          <p:cNvSpPr/>
          <p:nvPr/>
        </p:nvSpPr>
        <p:spPr>
          <a:xfrm>
            <a:off x="4732606" y="3378683"/>
            <a:ext cx="124691" cy="124691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8" name="Group 27"/>
          <p:cNvGrpSpPr/>
          <p:nvPr/>
        </p:nvGrpSpPr>
        <p:grpSpPr>
          <a:xfrm>
            <a:off x="7805694" y="5640775"/>
            <a:ext cx="2560320" cy="124691"/>
            <a:chOff x="6124381" y="5567032"/>
            <a:chExt cx="2560320" cy="124691"/>
          </a:xfrm>
        </p:grpSpPr>
        <p:sp>
          <p:nvSpPr>
            <p:cNvPr id="26" name="Oval 25"/>
            <p:cNvSpPr/>
            <p:nvPr/>
          </p:nvSpPr>
          <p:spPr>
            <a:xfrm>
              <a:off x="7342196" y="5567032"/>
              <a:ext cx="124691" cy="124691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7" name="Straight Arrow Connector 26"/>
            <p:cNvCxnSpPr/>
            <p:nvPr/>
          </p:nvCxnSpPr>
          <p:spPr>
            <a:xfrm rot="16200000">
              <a:off x="7404541" y="4349218"/>
              <a:ext cx="0" cy="2560320"/>
            </a:xfrm>
            <a:prstGeom prst="straightConnector1">
              <a:avLst/>
            </a:prstGeom>
            <a:ln w="28575"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32" name="Straight Connector 31"/>
          <p:cNvCxnSpPr/>
          <p:nvPr/>
        </p:nvCxnSpPr>
        <p:spPr>
          <a:xfrm>
            <a:off x="9085854" y="5541464"/>
            <a:ext cx="0" cy="323312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4269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Position, </a:t>
            </a:r>
            <a:r>
              <a:rPr lang="en-US" b="1" dirty="0" smtClean="0"/>
              <a:t>x</a:t>
            </a:r>
            <a:r>
              <a:rPr lang="en-US" dirty="0" smtClean="0"/>
              <a:t>;</a:t>
            </a:r>
            <a:r>
              <a:rPr lang="en-US" b="1" dirty="0" smtClean="0"/>
              <a:t> </a:t>
            </a:r>
            <a:r>
              <a:rPr lang="en-US" dirty="0" smtClean="0"/>
              <a:t>Displacement, </a:t>
            </a:r>
            <a:r>
              <a:rPr lang="en-US" b="1" dirty="0" smtClean="0"/>
              <a:t>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611376"/>
            <a:ext cx="8741213" cy="3408424"/>
          </a:xfrm>
        </p:spPr>
        <p:txBody>
          <a:bodyPr>
            <a:noAutofit/>
          </a:bodyPr>
          <a:lstStyle/>
          <a:p>
            <a:r>
              <a:rPr lang="en-US" sz="2000" b="1" dirty="0" smtClean="0"/>
              <a:t>Move to a new position, </a:t>
            </a:r>
            <a:r>
              <a:rPr lang="en-US" sz="2000" dirty="0" smtClean="0"/>
              <a:t>x.</a:t>
            </a:r>
          </a:p>
          <a:p>
            <a:r>
              <a:rPr lang="en-US" sz="2000" b="1" u="sng" dirty="0" smtClean="0"/>
              <a:t>Displacement:	 s = (</a:t>
            </a:r>
            <a:r>
              <a:rPr lang="en-US" sz="2000" u="sng" dirty="0" smtClean="0"/>
              <a:t>x – x</a:t>
            </a:r>
            <a:r>
              <a:rPr lang="en-US" sz="2000" u="sng" baseline="-25000" dirty="0" smtClean="0"/>
              <a:t>0</a:t>
            </a:r>
            <a:r>
              <a:rPr lang="en-US" sz="2000" b="1" u="sng" dirty="0" smtClean="0"/>
              <a:t>)</a:t>
            </a:r>
            <a:r>
              <a:rPr lang="en-US" sz="2000" b="1" dirty="0" smtClean="0"/>
              <a:t>.</a:t>
            </a:r>
          </a:p>
          <a:p>
            <a:r>
              <a:rPr lang="en-US" sz="2000" b="1" dirty="0" smtClean="0"/>
              <a:t>If s &gt;0, positive x axis </a:t>
            </a:r>
          </a:p>
          <a:p>
            <a:r>
              <a:rPr lang="en-US" sz="2000" b="1" dirty="0" smtClean="0"/>
              <a:t>If s&lt; 0, negative x axis.</a:t>
            </a:r>
          </a:p>
          <a:p>
            <a:r>
              <a:rPr lang="en-US" sz="2000" b="1" dirty="0" smtClean="0"/>
              <a:t>The </a:t>
            </a:r>
            <a:r>
              <a:rPr lang="en-US" sz="2000" b="1" u="sng" dirty="0" smtClean="0"/>
              <a:t>SIGN</a:t>
            </a:r>
            <a:r>
              <a:rPr lang="en-US" sz="2000" b="1" dirty="0" smtClean="0"/>
              <a:t> of s indicates the </a:t>
            </a:r>
            <a:r>
              <a:rPr lang="en-US" sz="2000" b="1" u="sng" dirty="0" smtClean="0"/>
              <a:t>DIRECTION of the displacement</a:t>
            </a:r>
            <a:r>
              <a:rPr lang="en-US" sz="2000" b="1" dirty="0" smtClean="0"/>
              <a:t>.</a:t>
            </a:r>
          </a:p>
          <a:p>
            <a:r>
              <a:rPr lang="en-US" sz="2000" b="1" u="sng" dirty="0" smtClean="0"/>
              <a:t>Displacement is a vector.</a:t>
            </a:r>
            <a:r>
              <a:rPr lang="en-US" sz="2000" b="1" dirty="0" smtClean="0"/>
              <a:t> </a:t>
            </a:r>
            <a:r>
              <a:rPr lang="en-US" sz="2000" b="1" u="sng" dirty="0" smtClean="0"/>
              <a:t>Vectors have magnitude and direction</a:t>
            </a:r>
            <a:r>
              <a:rPr lang="en-US" sz="2000" b="1" dirty="0" smtClean="0"/>
              <a:t>.</a:t>
            </a:r>
          </a:p>
          <a:p>
            <a:r>
              <a:rPr lang="en-US" sz="2000" b="1" dirty="0" smtClean="0"/>
              <a:t>Vectors are modeled with an </a:t>
            </a:r>
            <a:r>
              <a:rPr lang="en-US" sz="2000" b="1" u="sng" dirty="0" smtClean="0"/>
              <a:t>arrow.</a:t>
            </a:r>
            <a:r>
              <a:rPr lang="en-US" sz="2000" b="1" dirty="0" smtClean="0"/>
              <a:t> </a:t>
            </a:r>
          </a:p>
          <a:p>
            <a:r>
              <a:rPr lang="en-US" sz="2000" b="1" dirty="0" smtClean="0"/>
              <a:t>Tail at the origin, </a:t>
            </a:r>
            <a:r>
              <a:rPr lang="en-US" sz="2000" b="1" u="sng" dirty="0" smtClean="0"/>
              <a:t>tip at the current position </a:t>
            </a:r>
            <a:r>
              <a:rPr lang="en-US" sz="2000" b="1" dirty="0" smtClean="0"/>
              <a:t>of the point.</a:t>
            </a:r>
          </a:p>
          <a:p>
            <a:r>
              <a:rPr lang="en-US" sz="2000" b="1" dirty="0" err="1"/>
              <a:t>s</a:t>
            </a:r>
            <a:r>
              <a:rPr lang="en-US" sz="2000" b="1" baseline="-25000" dirty="0" err="1" smtClean="0"/>
              <a:t>x</a:t>
            </a:r>
            <a:r>
              <a:rPr lang="en-US" sz="2000" b="1" dirty="0" smtClean="0"/>
              <a:t>, </a:t>
            </a:r>
            <a:r>
              <a:rPr lang="en-US" sz="2000" b="1" dirty="0" err="1" smtClean="0"/>
              <a:t>s</a:t>
            </a:r>
            <a:r>
              <a:rPr lang="en-US" sz="2000" b="1" baseline="-25000" dirty="0" err="1" smtClean="0"/>
              <a:t>y</a:t>
            </a:r>
            <a:r>
              <a:rPr lang="en-US" sz="2000" b="1" dirty="0" smtClean="0"/>
              <a:t>, and </a:t>
            </a:r>
            <a:r>
              <a:rPr lang="en-US" sz="2000" b="1" dirty="0" err="1" smtClean="0"/>
              <a:t>s</a:t>
            </a:r>
            <a:r>
              <a:rPr lang="en-US" sz="2000" b="1" baseline="-25000" dirty="0" err="1" smtClean="0"/>
              <a:t>z</a:t>
            </a:r>
            <a:r>
              <a:rPr lang="en-US" sz="2000" b="1" baseline="-25000" dirty="0" smtClean="0"/>
              <a:t> </a:t>
            </a:r>
            <a:r>
              <a:rPr lang="en-US" sz="2000" b="1" dirty="0" smtClean="0"/>
              <a:t>are often </a:t>
            </a:r>
            <a:r>
              <a:rPr lang="en-US" sz="2000" b="1" u="sng" dirty="0" smtClean="0"/>
              <a:t>written simply as x, y and z</a:t>
            </a:r>
            <a:r>
              <a:rPr lang="en-US" sz="2000" b="1" dirty="0" smtClean="0"/>
              <a:t>. Implied vectors.</a:t>
            </a:r>
            <a:endParaRPr lang="en-US" sz="2000" b="1" dirty="0"/>
          </a:p>
        </p:txBody>
      </p:sp>
      <p:grpSp>
        <p:nvGrpSpPr>
          <p:cNvPr id="22" name="Group 21"/>
          <p:cNvGrpSpPr/>
          <p:nvPr/>
        </p:nvGrpSpPr>
        <p:grpSpPr>
          <a:xfrm>
            <a:off x="8779088" y="3255060"/>
            <a:ext cx="2560320" cy="735174"/>
            <a:chOff x="8779088" y="3255060"/>
            <a:chExt cx="2560320" cy="735174"/>
          </a:xfrm>
        </p:grpSpPr>
        <p:grpSp>
          <p:nvGrpSpPr>
            <p:cNvPr id="21" name="Group 20"/>
            <p:cNvGrpSpPr/>
            <p:nvPr/>
          </p:nvGrpSpPr>
          <p:grpSpPr>
            <a:xfrm>
              <a:off x="8779088" y="3255060"/>
              <a:ext cx="2560320" cy="735174"/>
              <a:chOff x="8779088" y="3255060"/>
              <a:chExt cx="2560320" cy="735174"/>
            </a:xfrm>
          </p:grpSpPr>
          <p:grpSp>
            <p:nvGrpSpPr>
              <p:cNvPr id="17" name="Group 16"/>
              <p:cNvGrpSpPr/>
              <p:nvPr/>
            </p:nvGrpSpPr>
            <p:grpSpPr>
              <a:xfrm>
                <a:off x="8779088" y="3255060"/>
                <a:ext cx="2560320" cy="359930"/>
                <a:chOff x="8779088" y="3255060"/>
                <a:chExt cx="2560320" cy="359930"/>
              </a:xfrm>
            </p:grpSpPr>
            <p:cxnSp>
              <p:nvCxnSpPr>
                <p:cNvPr id="6" name="Straight Arrow Connector 5"/>
                <p:cNvCxnSpPr/>
                <p:nvPr/>
              </p:nvCxnSpPr>
              <p:spPr>
                <a:xfrm rot="16200000">
                  <a:off x="10059248" y="2154866"/>
                  <a:ext cx="0" cy="2560320"/>
                </a:xfrm>
                <a:prstGeom prst="straightConnector1">
                  <a:avLst/>
                </a:prstGeom>
                <a:ln w="28575">
                  <a:headEnd type="triangle"/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grpSp>
              <p:nvGrpSpPr>
                <p:cNvPr id="16" name="Group 15"/>
                <p:cNvGrpSpPr/>
                <p:nvPr/>
              </p:nvGrpSpPr>
              <p:grpSpPr>
                <a:xfrm>
                  <a:off x="9072581" y="3255060"/>
                  <a:ext cx="1973335" cy="359930"/>
                  <a:chOff x="9366073" y="3435565"/>
                  <a:chExt cx="1973335" cy="359930"/>
                </a:xfrm>
              </p:grpSpPr>
              <p:cxnSp>
                <p:nvCxnSpPr>
                  <p:cNvPr id="7" name="Straight Connector 6"/>
                  <p:cNvCxnSpPr/>
                  <p:nvPr/>
                </p:nvCxnSpPr>
                <p:spPr>
                  <a:xfrm flipH="1">
                    <a:off x="9366073" y="3438686"/>
                    <a:ext cx="1" cy="317070"/>
                  </a:xfrm>
                  <a:prstGeom prst="line">
                    <a:avLst/>
                  </a:prstGeom>
                  <a:ln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" name="Straight Connector 7"/>
                  <p:cNvCxnSpPr/>
                  <p:nvPr/>
                </p:nvCxnSpPr>
                <p:spPr>
                  <a:xfrm>
                    <a:off x="9694963" y="3435565"/>
                    <a:ext cx="0" cy="323312"/>
                  </a:xfrm>
                  <a:prstGeom prst="line">
                    <a:avLst/>
                  </a:prstGeom>
                  <a:ln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" name="Straight Connector 9"/>
                  <p:cNvCxnSpPr/>
                  <p:nvPr/>
                </p:nvCxnSpPr>
                <p:spPr>
                  <a:xfrm>
                    <a:off x="10352741" y="3435565"/>
                    <a:ext cx="0" cy="323312"/>
                  </a:xfrm>
                  <a:prstGeom prst="line">
                    <a:avLst/>
                  </a:prstGeom>
                  <a:ln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" name="Straight Connector 8"/>
                  <p:cNvCxnSpPr/>
                  <p:nvPr/>
                </p:nvCxnSpPr>
                <p:spPr>
                  <a:xfrm>
                    <a:off x="10023852" y="3435565"/>
                    <a:ext cx="0" cy="323312"/>
                  </a:xfrm>
                  <a:prstGeom prst="line">
                    <a:avLst/>
                  </a:prstGeom>
                  <a:ln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" name="Straight Connector 10"/>
                  <p:cNvCxnSpPr/>
                  <p:nvPr/>
                </p:nvCxnSpPr>
                <p:spPr>
                  <a:xfrm>
                    <a:off x="10681630" y="3435565"/>
                    <a:ext cx="0" cy="323312"/>
                  </a:xfrm>
                  <a:prstGeom prst="line">
                    <a:avLst/>
                  </a:prstGeom>
                  <a:ln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" name="Straight Connector 11"/>
                  <p:cNvCxnSpPr/>
                  <p:nvPr/>
                </p:nvCxnSpPr>
                <p:spPr>
                  <a:xfrm>
                    <a:off x="11010519" y="3435565"/>
                    <a:ext cx="0" cy="323312"/>
                  </a:xfrm>
                  <a:prstGeom prst="line">
                    <a:avLst/>
                  </a:prstGeom>
                  <a:ln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" name="Straight Connector 12"/>
                  <p:cNvCxnSpPr/>
                  <p:nvPr/>
                </p:nvCxnSpPr>
                <p:spPr>
                  <a:xfrm flipH="1">
                    <a:off x="11339407" y="3478425"/>
                    <a:ext cx="1" cy="317070"/>
                  </a:xfrm>
                  <a:prstGeom prst="line">
                    <a:avLst/>
                  </a:prstGeom>
                  <a:ln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19" name="TextBox 18"/>
              <p:cNvSpPr txBox="1"/>
              <p:nvPr/>
            </p:nvSpPr>
            <p:spPr>
              <a:xfrm>
                <a:off x="9916366" y="3620902"/>
                <a:ext cx="308689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0</a:t>
                </a:r>
              </a:p>
            </p:txBody>
          </p:sp>
        </p:grpSp>
        <p:sp>
          <p:nvSpPr>
            <p:cNvPr id="5" name="Oval 4"/>
            <p:cNvSpPr/>
            <p:nvPr/>
          </p:nvSpPr>
          <p:spPr>
            <a:xfrm>
              <a:off x="10660575" y="3372680"/>
              <a:ext cx="124691" cy="124691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24" name="Straight Arrow Connector 23"/>
          <p:cNvCxnSpPr/>
          <p:nvPr/>
        </p:nvCxnSpPr>
        <p:spPr>
          <a:xfrm flipV="1">
            <a:off x="10059249" y="3416924"/>
            <a:ext cx="640080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oup 19"/>
          <p:cNvGrpSpPr/>
          <p:nvPr/>
        </p:nvGrpSpPr>
        <p:grpSpPr>
          <a:xfrm>
            <a:off x="8790550" y="2588813"/>
            <a:ext cx="2560320" cy="735174"/>
            <a:chOff x="8779088" y="3255060"/>
            <a:chExt cx="2560320" cy="735174"/>
          </a:xfrm>
        </p:grpSpPr>
        <p:grpSp>
          <p:nvGrpSpPr>
            <p:cNvPr id="23" name="Group 22"/>
            <p:cNvGrpSpPr/>
            <p:nvPr/>
          </p:nvGrpSpPr>
          <p:grpSpPr>
            <a:xfrm>
              <a:off x="8779088" y="3255060"/>
              <a:ext cx="2560320" cy="735174"/>
              <a:chOff x="8779088" y="3255060"/>
              <a:chExt cx="2560320" cy="735174"/>
            </a:xfrm>
          </p:grpSpPr>
          <p:grpSp>
            <p:nvGrpSpPr>
              <p:cNvPr id="26" name="Group 25"/>
              <p:cNvGrpSpPr/>
              <p:nvPr/>
            </p:nvGrpSpPr>
            <p:grpSpPr>
              <a:xfrm>
                <a:off x="8779088" y="3255060"/>
                <a:ext cx="2560320" cy="359930"/>
                <a:chOff x="8779088" y="3255060"/>
                <a:chExt cx="2560320" cy="359930"/>
              </a:xfrm>
            </p:grpSpPr>
            <p:cxnSp>
              <p:nvCxnSpPr>
                <p:cNvPr id="28" name="Straight Arrow Connector 27"/>
                <p:cNvCxnSpPr/>
                <p:nvPr/>
              </p:nvCxnSpPr>
              <p:spPr>
                <a:xfrm rot="16200000">
                  <a:off x="10059248" y="2154866"/>
                  <a:ext cx="0" cy="2560320"/>
                </a:xfrm>
                <a:prstGeom prst="straightConnector1">
                  <a:avLst/>
                </a:prstGeom>
                <a:ln w="28575">
                  <a:headEnd type="triangle"/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grpSp>
              <p:nvGrpSpPr>
                <p:cNvPr id="29" name="Group 28"/>
                <p:cNvGrpSpPr/>
                <p:nvPr/>
              </p:nvGrpSpPr>
              <p:grpSpPr>
                <a:xfrm>
                  <a:off x="9072581" y="3255060"/>
                  <a:ext cx="1973335" cy="359930"/>
                  <a:chOff x="9366073" y="3435565"/>
                  <a:chExt cx="1973335" cy="359930"/>
                </a:xfrm>
              </p:grpSpPr>
              <p:cxnSp>
                <p:nvCxnSpPr>
                  <p:cNvPr id="30" name="Straight Connector 29"/>
                  <p:cNvCxnSpPr/>
                  <p:nvPr/>
                </p:nvCxnSpPr>
                <p:spPr>
                  <a:xfrm flipH="1">
                    <a:off x="9366073" y="3438686"/>
                    <a:ext cx="1" cy="317070"/>
                  </a:xfrm>
                  <a:prstGeom prst="line">
                    <a:avLst/>
                  </a:prstGeom>
                  <a:ln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" name="Straight Connector 30"/>
                  <p:cNvCxnSpPr/>
                  <p:nvPr/>
                </p:nvCxnSpPr>
                <p:spPr>
                  <a:xfrm>
                    <a:off x="9694963" y="3435565"/>
                    <a:ext cx="0" cy="323312"/>
                  </a:xfrm>
                  <a:prstGeom prst="line">
                    <a:avLst/>
                  </a:prstGeom>
                  <a:ln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" name="Straight Connector 31"/>
                  <p:cNvCxnSpPr/>
                  <p:nvPr/>
                </p:nvCxnSpPr>
                <p:spPr>
                  <a:xfrm>
                    <a:off x="10352741" y="3435565"/>
                    <a:ext cx="0" cy="323312"/>
                  </a:xfrm>
                  <a:prstGeom prst="line">
                    <a:avLst/>
                  </a:prstGeom>
                  <a:ln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3" name="Straight Connector 32"/>
                  <p:cNvCxnSpPr/>
                  <p:nvPr/>
                </p:nvCxnSpPr>
                <p:spPr>
                  <a:xfrm>
                    <a:off x="10023852" y="3435565"/>
                    <a:ext cx="0" cy="323312"/>
                  </a:xfrm>
                  <a:prstGeom prst="line">
                    <a:avLst/>
                  </a:prstGeom>
                  <a:ln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4" name="Straight Connector 33"/>
                  <p:cNvCxnSpPr/>
                  <p:nvPr/>
                </p:nvCxnSpPr>
                <p:spPr>
                  <a:xfrm>
                    <a:off x="10681630" y="3435565"/>
                    <a:ext cx="0" cy="323312"/>
                  </a:xfrm>
                  <a:prstGeom prst="line">
                    <a:avLst/>
                  </a:prstGeom>
                  <a:ln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" name="Straight Connector 34"/>
                  <p:cNvCxnSpPr/>
                  <p:nvPr/>
                </p:nvCxnSpPr>
                <p:spPr>
                  <a:xfrm>
                    <a:off x="11010519" y="3435565"/>
                    <a:ext cx="0" cy="323312"/>
                  </a:xfrm>
                  <a:prstGeom prst="line">
                    <a:avLst/>
                  </a:prstGeom>
                  <a:ln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" name="Straight Connector 35"/>
                  <p:cNvCxnSpPr/>
                  <p:nvPr/>
                </p:nvCxnSpPr>
                <p:spPr>
                  <a:xfrm flipH="1">
                    <a:off x="11339407" y="3478425"/>
                    <a:ext cx="1" cy="317070"/>
                  </a:xfrm>
                  <a:prstGeom prst="line">
                    <a:avLst/>
                  </a:prstGeom>
                  <a:ln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27" name="TextBox 26"/>
              <p:cNvSpPr txBox="1"/>
              <p:nvPr/>
            </p:nvSpPr>
            <p:spPr>
              <a:xfrm>
                <a:off x="9916366" y="3620902"/>
                <a:ext cx="308689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0</a:t>
                </a:r>
              </a:p>
            </p:txBody>
          </p:sp>
        </p:grpSp>
        <p:sp>
          <p:nvSpPr>
            <p:cNvPr id="25" name="Oval 24"/>
            <p:cNvSpPr/>
            <p:nvPr/>
          </p:nvSpPr>
          <p:spPr>
            <a:xfrm>
              <a:off x="9995553" y="3372680"/>
              <a:ext cx="124691" cy="124691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367135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Distance, 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b="1" u="sng" dirty="0" smtClean="0"/>
              <a:t>Distance: length of path traveled</a:t>
            </a:r>
            <a:r>
              <a:rPr lang="en-US" sz="2000" b="1" dirty="0" smtClean="0"/>
              <a:t>,    </a:t>
            </a:r>
            <a:r>
              <a:rPr lang="en-US" sz="2000" dirty="0" smtClean="0"/>
              <a:t>d</a:t>
            </a:r>
            <a:endParaRPr lang="en-US" sz="2000" b="1" dirty="0" smtClean="0"/>
          </a:p>
          <a:p>
            <a:r>
              <a:rPr lang="en-US" sz="2000" b="1" dirty="0" smtClean="0"/>
              <a:t>MAY be equal to Displacement, but not always.</a:t>
            </a:r>
          </a:p>
          <a:p>
            <a:r>
              <a:rPr lang="en-US" sz="2000" b="1" dirty="0" smtClean="0"/>
              <a:t>Displacement is a vector, </a:t>
            </a:r>
            <a:r>
              <a:rPr lang="en-US" sz="2000" b="1" u="sng" dirty="0" smtClean="0"/>
              <a:t>distance is a scalar</a:t>
            </a:r>
            <a:r>
              <a:rPr lang="en-US" sz="2000" b="1" dirty="0" smtClean="0"/>
              <a:t>. </a:t>
            </a:r>
          </a:p>
          <a:p>
            <a:r>
              <a:rPr lang="en-US" sz="2000" b="1" dirty="0" smtClean="0"/>
              <a:t>Displacements may be positive or negative to indicate direction. </a:t>
            </a:r>
          </a:p>
          <a:p>
            <a:r>
              <a:rPr lang="en-US" sz="2000" b="1" u="sng" dirty="0" smtClean="0"/>
              <a:t>Distances will always be positive</a:t>
            </a:r>
            <a:r>
              <a:rPr lang="en-US" sz="2000" b="1" dirty="0" smtClean="0"/>
              <a:t>. Distance is your </a:t>
            </a:r>
            <a:r>
              <a:rPr lang="en-US" sz="2000" b="1" u="sng" dirty="0" smtClean="0"/>
              <a:t>odometer</a:t>
            </a:r>
            <a:r>
              <a:rPr lang="en-US" sz="2000" b="1" dirty="0" smtClean="0"/>
              <a:t>.</a:t>
            </a:r>
          </a:p>
          <a:p>
            <a:r>
              <a:rPr lang="en-US" sz="2000" b="1" dirty="0" smtClean="0"/>
              <a:t>Ex: An ant, starting at the origin moves 2 m in the negative direction, turns around and moves 3 m in the positive direction. A) What is the displacement of the ant? B) What distance has the ant traveled?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685435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Time, 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400" b="1" dirty="0" smtClean="0"/>
              <a:t>Convention: </a:t>
            </a:r>
            <a:r>
              <a:rPr lang="en-US" sz="2400" b="1" u="sng" dirty="0" smtClean="0"/>
              <a:t>Clock starts when motion starts</a:t>
            </a:r>
            <a:r>
              <a:rPr lang="en-US" sz="2400" b="1" dirty="0" smtClean="0"/>
              <a:t>. </a:t>
            </a:r>
          </a:p>
          <a:p>
            <a:r>
              <a:rPr lang="en-US" sz="2400" b="1" dirty="0" smtClean="0"/>
              <a:t>Symbol: </a:t>
            </a:r>
            <a:r>
              <a:rPr lang="en-US" sz="2400" dirty="0" smtClean="0"/>
              <a:t>t	</a:t>
            </a:r>
            <a:r>
              <a:rPr lang="en-US" sz="2400" b="1" dirty="0" smtClean="0"/>
              <a:t>        Unit: seconds</a:t>
            </a:r>
          </a:p>
          <a:p>
            <a:r>
              <a:rPr lang="en-US" sz="2400" b="1" dirty="0" smtClean="0"/>
              <a:t> </a:t>
            </a:r>
            <a:r>
              <a:rPr lang="en-US" sz="2400" dirty="0" smtClean="0"/>
              <a:t>t</a:t>
            </a:r>
            <a:r>
              <a:rPr lang="en-US" sz="2400" baseline="-25000" dirty="0" smtClean="0"/>
              <a:t>o</a:t>
            </a:r>
            <a:r>
              <a:rPr lang="en-US" sz="2400" dirty="0" smtClean="0"/>
              <a:t> = 0 sec    (little o means “initial” or time = zero)</a:t>
            </a:r>
          </a:p>
          <a:p>
            <a:r>
              <a:rPr lang="en-US" sz="2400" b="1" dirty="0" smtClean="0"/>
              <a:t>Some later time is </a:t>
            </a:r>
            <a:r>
              <a:rPr lang="en-US" sz="2400" dirty="0" smtClean="0"/>
              <a:t>t</a:t>
            </a:r>
          </a:p>
          <a:p>
            <a:r>
              <a:rPr lang="en-US" sz="2400" b="1" dirty="0" smtClean="0"/>
              <a:t>Elapsed time is </a:t>
            </a:r>
            <a:r>
              <a:rPr lang="en-US" sz="2800" b="1" dirty="0" smtClean="0"/>
              <a:t>∆</a:t>
            </a:r>
            <a:r>
              <a:rPr lang="en-US" sz="2800" dirty="0" smtClean="0"/>
              <a:t>t</a:t>
            </a:r>
            <a:r>
              <a:rPr lang="en-US" sz="2800" b="1" dirty="0" smtClean="0"/>
              <a:t> = </a:t>
            </a:r>
            <a:r>
              <a:rPr lang="en-US" sz="2800" dirty="0" smtClean="0"/>
              <a:t>t-t</a:t>
            </a:r>
            <a:r>
              <a:rPr lang="en-US" sz="2800" baseline="-25000" dirty="0" smtClean="0"/>
              <a:t>o</a:t>
            </a:r>
          </a:p>
          <a:p>
            <a:r>
              <a:rPr lang="en-US" sz="2400" b="1" dirty="0" smtClean="0"/>
              <a:t>Often, </a:t>
            </a:r>
            <a:r>
              <a:rPr lang="en-US" sz="2400" b="1" u="sng" dirty="0" smtClean="0"/>
              <a:t>simply </a:t>
            </a:r>
            <a:r>
              <a:rPr lang="en-US" sz="2400" u="sng" dirty="0" smtClean="0"/>
              <a:t>t</a:t>
            </a:r>
            <a:r>
              <a:rPr lang="en-US" sz="2800" u="sng" dirty="0" smtClean="0"/>
              <a:t> </a:t>
            </a:r>
            <a:r>
              <a:rPr lang="en-US" sz="2400" b="1" dirty="0" smtClean="0"/>
              <a:t>is used for simplicity to represent the length of time from the start of the clock to the current moment.</a:t>
            </a:r>
            <a:endParaRPr lang="en-US" sz="2800" dirty="0" smtClean="0"/>
          </a:p>
          <a:p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002256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Average Speed/Average Velocity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154955" y="2603500"/>
                <a:ext cx="10010350" cy="3416300"/>
              </a:xfrm>
            </p:spPr>
            <p:txBody>
              <a:bodyPr>
                <a:noAutofit/>
              </a:bodyPr>
              <a:lstStyle/>
              <a:p>
                <a:r>
                  <a:rPr lang="en-US" sz="2000" b="1" dirty="0" smtClean="0"/>
                  <a:t>The ratio of </a:t>
                </a:r>
                <a:r>
                  <a:rPr lang="en-US" sz="2000" b="1" u="sng" dirty="0" smtClean="0"/>
                  <a:t>displacement</a:t>
                </a:r>
                <a:r>
                  <a:rPr lang="en-US" sz="2000" b="1" dirty="0" smtClean="0"/>
                  <a:t> to total time taken = </a:t>
                </a:r>
                <a:r>
                  <a:rPr lang="en-US" sz="2000" b="1" u="sng" dirty="0" smtClean="0"/>
                  <a:t>Average velocity</a:t>
                </a:r>
              </a:p>
              <a:p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3200" b="1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𝒗</m:t>
                        </m:r>
                      </m:e>
                    </m:acc>
                    <m:r>
                      <a:rPr lang="en-US" sz="3200" b="1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2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3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𝒔</m:t>
                        </m:r>
                      </m:num>
                      <m:den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den>
                    </m:f>
                  </m:oMath>
                </a14:m>
                <a:endParaRPr lang="en-US" sz="3600" b="1" dirty="0" smtClean="0"/>
              </a:p>
              <a:p>
                <a:r>
                  <a:rPr lang="en-US" sz="2000" b="1" dirty="0" smtClean="0"/>
                  <a:t>The farther you can go in t time, the faster you’re moving.</a:t>
                </a:r>
              </a:p>
              <a:p>
                <a:r>
                  <a:rPr lang="en-US" sz="2000" b="1" dirty="0" smtClean="0"/>
                  <a:t>The longer it takes you to go s displacement, the slower you’re moving.</a:t>
                </a:r>
              </a:p>
              <a:p>
                <a:r>
                  <a:rPr lang="en-US" sz="2000" b="1" dirty="0" smtClean="0"/>
                  <a:t>The ratio of </a:t>
                </a:r>
                <a:r>
                  <a:rPr lang="en-US" sz="2000" b="1" u="sng" dirty="0" smtClean="0"/>
                  <a:t>distance </a:t>
                </a:r>
                <a:r>
                  <a:rPr lang="en-US" sz="2000" b="1" dirty="0" smtClean="0"/>
                  <a:t>travelled to total time taken = </a:t>
                </a:r>
                <a:r>
                  <a:rPr lang="en-US" sz="2000" b="1" u="sng" dirty="0" smtClean="0"/>
                  <a:t>Average Speed</a:t>
                </a:r>
              </a:p>
              <a:p>
                <a:r>
                  <a:rPr lang="en-US" sz="2000" dirty="0" smtClean="0"/>
                  <a:t>  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200" b="0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acc>
                    <m:r>
                      <a:rPr lang="en-US" sz="3200" b="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en-US" sz="3200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3200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den>
                    </m:f>
                  </m:oMath>
                </a14:m>
                <a:r>
                  <a:rPr lang="en-US" sz="2000" b="1" dirty="0" smtClean="0"/>
                  <a:t>    </a:t>
                </a:r>
              </a:p>
              <a:p>
                <a:r>
                  <a:rPr lang="en-US" sz="2000" b="1" dirty="0" smtClean="0"/>
                  <a:t>Often rearranged to d = </a:t>
                </a:r>
                <a:r>
                  <a:rPr lang="en-US" sz="2000" b="1" dirty="0" err="1" smtClean="0"/>
                  <a:t>vt</a:t>
                </a:r>
                <a:r>
                  <a:rPr lang="en-US" sz="2000" b="1" dirty="0" smtClean="0"/>
                  <a:t>     (Old friend, Distance = rate * time)                   </a:t>
                </a:r>
                <a:endParaRPr lang="en-US" sz="2000" b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54955" y="2603500"/>
                <a:ext cx="10010350" cy="3416300"/>
              </a:xfrm>
              <a:blipFill>
                <a:blip r:embed="rId2"/>
                <a:stretch>
                  <a:fillRect l="-243" t="-891" b="-139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77274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Instantaneous Velocity and Average Acceleration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529028" y="2424545"/>
                <a:ext cx="8761412" cy="3927764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n-US" sz="2400" b="1" dirty="0" smtClean="0"/>
                  <a:t>Consider an ever smaller time interval:   </a:t>
                </a:r>
                <a14:m>
                  <m:oMath xmlns:m="http://schemas.openxmlformats.org/officeDocument/2006/math">
                    <m:r>
                      <a:rPr lang="en-US" sz="2400" b="1" i="0" smtClean="0">
                        <a:latin typeface="Cambria Math" panose="02040503050406030204" pitchFamily="18" charset="0"/>
                      </a:rPr>
                      <m:t>𝐥𝐢𝐦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⁡</m:t>
                    </m:r>
                    <m:acc>
                      <m:accPr>
                        <m:chr m:val="̅"/>
                        <m:ctrlPr>
                          <a:rPr lang="en-US" sz="2400" b="1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𝒗</m:t>
                        </m:r>
                      </m:e>
                    </m:acc>
                    <m:r>
                      <a:rPr lang="en-US" sz="2400" b="1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𝒔</m:t>
                        </m:r>
                      </m:num>
                      <m:den>
                        <m:r>
                          <a:rPr lang="en-US" sz="2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𝒕</m:t>
                        </m:r>
                      </m:den>
                    </m:f>
                  </m:oMath>
                </a14:m>
                <a:endParaRPr lang="en-US" sz="2400" b="1" dirty="0" smtClean="0"/>
              </a:p>
              <a:p>
                <a:r>
                  <a:rPr lang="en-US" sz="2400" b="1" dirty="0" smtClean="0"/>
                  <a:t>When the time interval vanishes, the velocity you have is the </a:t>
                </a:r>
                <a:r>
                  <a:rPr lang="en-US" sz="2400" b="1" u="sng" dirty="0" smtClean="0"/>
                  <a:t>instantaneous velocity : v</a:t>
                </a:r>
                <a:endParaRPr lang="en-US" sz="2400" b="1" dirty="0" smtClean="0"/>
              </a:p>
              <a:p>
                <a:r>
                  <a:rPr lang="en-US" sz="2000" b="1" dirty="0" smtClean="0"/>
                  <a:t>Your </a:t>
                </a:r>
                <a:r>
                  <a:rPr lang="en-US" sz="2000" b="1" u="sng" dirty="0" smtClean="0"/>
                  <a:t>speedometer</a:t>
                </a:r>
                <a:r>
                  <a:rPr lang="en-US" sz="2000" b="1" dirty="0" smtClean="0"/>
                  <a:t> in a car measures instantaneous velocity from moment to moment.</a:t>
                </a:r>
              </a:p>
              <a:p>
                <a:r>
                  <a:rPr lang="en-US" sz="2400" b="1" dirty="0" smtClean="0"/>
                  <a:t>If the </a:t>
                </a:r>
                <a:r>
                  <a:rPr lang="en-US" sz="2400" b="1" u="sng" dirty="0" smtClean="0"/>
                  <a:t>instantaneous velocity changes</a:t>
                </a:r>
                <a:r>
                  <a:rPr lang="en-US" sz="2400" b="1" dirty="0" smtClean="0"/>
                  <a:t>, then there has been some </a:t>
                </a:r>
                <a:r>
                  <a:rPr lang="en-US" sz="2400" b="1" u="sng" dirty="0" smtClean="0"/>
                  <a:t>acceleration</a:t>
                </a:r>
                <a:r>
                  <a:rPr lang="en-US" sz="2400" b="1" dirty="0" smtClean="0"/>
                  <a:t>.</a:t>
                </a:r>
              </a:p>
              <a:p>
                <a:r>
                  <a:rPr lang="en-US" sz="2400" b="1" dirty="0" smtClean="0"/>
                  <a:t>Average acceleration is the ratio of the change in instantaneous velocity to the total time for the change to occur.             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</m:acc>
                    <m:r>
                      <a:rPr lang="en-US" sz="28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𝒗</m:t>
                        </m:r>
                      </m:num>
                      <m:den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den>
                    </m:f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9028" y="2424545"/>
                <a:ext cx="8761412" cy="3927764"/>
              </a:xfrm>
              <a:blipFill>
                <a:blip r:embed="rId2"/>
                <a:stretch>
                  <a:fillRect l="-487" t="-311" r="-6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46633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Acceleration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2449" y="2186405"/>
            <a:ext cx="10780371" cy="3416300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Acceleration is a vector.</a:t>
            </a:r>
          </a:p>
          <a:p>
            <a:r>
              <a:rPr lang="en-US" sz="2400" b="1" dirty="0" smtClean="0"/>
              <a:t>A positive acceleration (in the + direction) is the result of </a:t>
            </a:r>
          </a:p>
          <a:p>
            <a:pPr lvl="1"/>
            <a:r>
              <a:rPr lang="en-US" sz="2000" b="1" dirty="0" smtClean="0"/>
              <a:t>An object moving in the + direction, speeding up.</a:t>
            </a:r>
          </a:p>
          <a:p>
            <a:pPr lvl="1"/>
            <a:r>
              <a:rPr lang="en-US" sz="2000" b="1" dirty="0" smtClean="0"/>
              <a:t>OR an object moving in the – direction slowing down.</a:t>
            </a:r>
          </a:p>
          <a:p>
            <a:r>
              <a:rPr lang="en-US" sz="2400" b="1" dirty="0" smtClean="0"/>
              <a:t>A negative acceleration ( in the – direction) is the result of</a:t>
            </a:r>
          </a:p>
          <a:p>
            <a:pPr lvl="1"/>
            <a:r>
              <a:rPr lang="en-US" sz="2000" b="1" dirty="0" smtClean="0"/>
              <a:t>An object moving in the + direction, slowing down.</a:t>
            </a:r>
          </a:p>
          <a:p>
            <a:pPr lvl="1"/>
            <a:r>
              <a:rPr lang="en-US" sz="2000" b="1" dirty="0" smtClean="0"/>
              <a:t>OR an object moving in the – direction, speeding up.</a:t>
            </a:r>
          </a:p>
          <a:p>
            <a:r>
              <a:rPr lang="en-US" sz="2400" b="1" dirty="0" smtClean="0"/>
              <a:t>A larger acceleration is a large change in velocity of a given t.</a:t>
            </a:r>
          </a:p>
          <a:p>
            <a:r>
              <a:rPr lang="en-US" sz="2400" b="1" dirty="0" smtClean="0"/>
              <a:t>A larger acceleration is the same change in velocity over a shorter time.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717018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b="1" dirty="0" smtClean="0"/>
              <a:t>A wide receiver running in the positive direction toward his own goal line at 3.5 m/s slows to 0.5 m/s still toward his own goal line in order to catch the ball 6 seconds later. What was the average acceleration for the player?</a:t>
            </a:r>
          </a:p>
          <a:p>
            <a:endParaRPr lang="en-US" sz="2000" b="1" dirty="0"/>
          </a:p>
          <a:p>
            <a:r>
              <a:rPr lang="en-US" sz="2000" b="1" dirty="0" smtClean="0"/>
              <a:t>A car moving at 16 m/s drives up to a yellow light and speeds to 18 m/s over 3 seconds to get through the intersection. What is the car’s acceleration over this interval?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442120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Custom 2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0E5580"/>
      </a:hlink>
      <a:folHlink>
        <a:srgbClr val="7030A0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TM03457452[[fn=Celestial]]</Template>
  <TotalTime>16667</TotalTime>
  <Words>543</Words>
  <Application>Microsoft Office PowerPoint</Application>
  <PresentationFormat>Widescreen</PresentationFormat>
  <Paragraphs>89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Cambria Math</vt:lpstr>
      <vt:lpstr>Century Gothic</vt:lpstr>
      <vt:lpstr>Wingdings 3</vt:lpstr>
      <vt:lpstr>Ion Boardroom</vt:lpstr>
      <vt:lpstr>Physics 1 – Aug 30, 2019</vt:lpstr>
      <vt:lpstr>Motion</vt:lpstr>
      <vt:lpstr>Position, x; Displacement, s</vt:lpstr>
      <vt:lpstr>Distance, d</vt:lpstr>
      <vt:lpstr>Time, t</vt:lpstr>
      <vt:lpstr>Average Speed/Average Velocity</vt:lpstr>
      <vt:lpstr>Instantaneous Velocity and Average Acceleration</vt:lpstr>
      <vt:lpstr>About Acceleration</vt:lpstr>
      <vt:lpstr>Sample Problems</vt:lpstr>
      <vt:lpstr>Exit Slip - Assignment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151</cp:revision>
  <dcterms:created xsi:type="dcterms:W3CDTF">2015-08-11T02:33:52Z</dcterms:created>
  <dcterms:modified xsi:type="dcterms:W3CDTF">2019-08-30T19:40:10Z</dcterms:modified>
</cp:coreProperties>
</file>